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9FB130-460B-45A1-9C77-4A2A9F36FBE0}" v="86" dt="2020-09-24T15:58:04.4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0" d="100"/>
          <a:sy n="40" d="100"/>
        </p:scale>
        <p:origin x="6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88DB7F-B7AD-4B8C-9FDC-98CFA1483D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E9927E2-7A15-4294-880E-F85AC2FC5D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0BAF37-19DE-4642-9A83-5010C9084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DEDED8-7FBC-40E6-86B6-5F315D04F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8CCC6F-B550-4381-B268-5662C1150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7259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E82EB7-6D82-4A74-93C5-697766B8C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A92E570-991B-4186-AD1A-90BC679953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177A25-8D3A-4A2E-9D78-473B93D18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F6054E-2F8A-4D89-9C6B-552447D10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0DCBF9-5AE0-49D9-B89A-64BB47E2E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201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E0C76D0-22A7-45A0-8E4E-AA6CDF8B0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12F1B15-DFEF-4EA2-AB13-0F62D207FF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545454-3BD7-416B-BB95-D73C11420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21196A-B930-4E46-86C9-3B6B1F97C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0C6BF6-9CF4-4256-A52E-18290201A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5836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B47C5A-2094-4A22-B1DE-DB77C5527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8A32E1-060D-4220-AA8A-F5C8E0EBD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52027D-35B6-4DF2-BF81-FB6C72AEC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62775A-766B-42D2-A502-738B3BB2E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3E2845-7194-460F-AB90-14EBABF05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607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C69019-8828-412C-A300-DD0532E0E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4FE8FF1-2696-4520-A444-56EA37F18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DD1F20D-AF68-439E-98F6-9D4B01A2F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950A2D-864F-4CC9-A958-10F39B615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712EE6-D735-49AA-B17A-876AFEC53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9087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120F96-A1B2-4CF1-8E04-8CDF548E3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95AB5C-6C15-44DC-8A3E-CB7BADF60A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38A1702-4DCE-4D36-AF9E-3795EFA00E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044131-C041-45D4-A158-B40DD7554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FA2062-8FDF-47FE-9B35-5086674B5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7AEB76D-D172-4032-95B7-BCDC581D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9209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632ECE-DE49-4CFD-9C13-D04F0AE70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F0B3523-1945-468C-80DB-F3F3578971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92EB261-A7F1-4F01-98FA-EF8F7D823C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DA17CCD-86AB-4F41-868C-4590CFFA34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923C2A7-F90C-466B-BA37-4F1D1D244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804742D-44A3-4783-9C9E-5B36F7DB2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192227B-D1F3-4248-AB3A-813EAC73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D09F1F6-0A52-4D68-8932-876230D97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2130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917580-6459-40E0-AD15-0E08C65DB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50E5C7A-E678-423D-867C-01302452A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4BC93B9-B23C-42F8-9F33-82A6A9DB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D6523C-1F06-4A6D-9535-8678DA9CB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8697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507E352-6022-4AE0-8941-9F09B800D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9FF5D90-3C7D-45DA-AC31-99BE5E27B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4337B8-3F6E-4F95-B4DD-140133194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1777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9E194F-8685-4F67-91DA-D3F792B1F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38073A-12F3-4895-9A9C-88BBA1932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1EA77F1-6BB4-4C36-A6B6-C302E7C97F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84ACC5F-9616-4BC9-97F5-5B6DF7AEC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9DEC343-B4F4-4C79-AB30-F9F7BE5D2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58311FE-ECB3-46A7-9BD5-4CD8635D1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4651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F912B1-D6BC-4EB1-ADBF-25CF5FF1E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9166A37-86A0-4D3B-A172-0D77C689F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21333FF-2351-4B9B-9B13-AFF9CC2635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1392303-9291-4C23-AE28-B3F37D774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0D94FD-329A-4319-B664-B48BA4F1F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B9FDA7E-5F1A-456D-9FFB-F21335C14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5989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548D763-684D-4172-A900-2895CBC77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2C4DD1-356B-4BAB-8E41-DC31211B8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AA1E18-972A-4B45-9855-B473A102B9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C1852-2BF3-41AF-9FD2-D19B71F60B8F}" type="datetimeFigureOut">
              <a:rPr lang="de-DE" smtClean="0"/>
              <a:t>24.09.2020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5EF430-CF07-4244-84C7-E6F2C212A2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087046-0A92-4DA6-9209-4DBD627559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EA7B06-15B6-40BD-99F3-1B2572F514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5702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433E58-64AE-4643-B290-70B31B7691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Grover Search </a:t>
            </a:r>
            <a:r>
              <a:rPr lang="de-DE" dirty="0" err="1"/>
              <a:t>Algorithm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8449BF6-6868-4473-A28B-DEEB2C6CFD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6195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6698F6-E89F-4B28-A1A8-4E2C8E85B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Repeat: Grover </a:t>
            </a:r>
            <a:r>
              <a:rPr lang="de-DE" dirty="0" err="1"/>
              <a:t>step</a:t>
            </a:r>
            <a:r>
              <a:rPr lang="de-DE" dirty="0"/>
              <a:t>!</a:t>
            </a:r>
          </a:p>
        </p:txBody>
      </p:sp>
      <p:pic>
        <p:nvPicPr>
          <p:cNvPr id="5" name="Inhaltsplatzhalter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EA95447-C863-4AB0-8F43-BDC27FE00D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623" y="1844644"/>
            <a:ext cx="8092625" cy="3194081"/>
          </a:xfrm>
        </p:spPr>
      </p:pic>
    </p:spTree>
    <p:extLst>
      <p:ext uri="{BB962C8B-B14F-4D97-AF65-F5344CB8AC3E}">
        <p14:creationId xmlns:p14="http://schemas.microsoft.com/office/powerpoint/2010/main" val="2774762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3B1B87-1B4B-4037-93E5-C0847D335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</a:t>
            </a:r>
            <a:r>
              <a:rPr lang="de-DE" dirty="0"/>
              <a:t> </a:t>
            </a:r>
            <a:r>
              <a:rPr lang="de-DE" dirty="0" err="1"/>
              <a:t>Algorithm</a:t>
            </a:r>
            <a:r>
              <a:rPr lang="de-DE" dirty="0"/>
              <a:t>:</a:t>
            </a:r>
          </a:p>
        </p:txBody>
      </p:sp>
      <p:pic>
        <p:nvPicPr>
          <p:cNvPr id="5" name="Inhaltsplatzhalter 4" descr="Ein Bild, das Uhr, Raum enthält.&#10;&#10;Automatisch generierte Beschreibung">
            <a:extLst>
              <a:ext uri="{FF2B5EF4-FFF2-40B4-BE49-F238E27FC236}">
                <a16:creationId xmlns:a16="http://schemas.microsoft.com/office/drawing/2014/main" id="{1400A804-97FD-43B5-B7C6-EE5B926420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09603"/>
            <a:ext cx="9896475" cy="3790139"/>
          </a:xfrm>
        </p:spPr>
      </p:pic>
    </p:spTree>
    <p:extLst>
      <p:ext uri="{BB962C8B-B14F-4D97-AF65-F5344CB8AC3E}">
        <p14:creationId xmlns:p14="http://schemas.microsoft.com/office/powerpoint/2010/main" val="616752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8CD776-714E-4D74-B2AF-47DAF4B55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steps</a:t>
            </a:r>
            <a:r>
              <a:rPr lang="de-DE" dirty="0"/>
              <a:t>?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833E797-E263-4491-9AFC-A3B8D24A6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387" y="1951036"/>
            <a:ext cx="8101013" cy="4095751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AF08203F-6BCD-4BDB-BD47-8E06079A7B45}"/>
              </a:ext>
            </a:extLst>
          </p:cNvPr>
          <p:cNvSpPr txBox="1">
            <a:spLocks/>
          </p:cNvSpPr>
          <p:nvPr/>
        </p:nvSpPr>
        <p:spPr>
          <a:xfrm>
            <a:off x="762000" y="5121671"/>
            <a:ext cx="3271837" cy="1622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0046044B-886B-4ECF-99DC-5A8C58EB7D2B}"/>
                  </a:ext>
                </a:extLst>
              </p:cNvPr>
              <p:cNvSpPr txBox="1"/>
              <p:nvPr/>
            </p:nvSpPr>
            <p:spPr>
              <a:xfrm>
                <a:off x="-914400" y="3270455"/>
                <a:ext cx="6096000" cy="9363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𝛑</m:t>
                          </m:r>
                        </m:num>
                        <m:den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de-DE" sz="3200" b="0" i="1" smtClean="0">
                          <a:latin typeface="Cambria Math" panose="02040503050406030204" pitchFamily="18" charset="0"/>
                        </a:rPr>
                        <m:t>√</m:t>
                      </m:r>
                      <m:d>
                        <m:dPr>
                          <m:ctrlPr>
                            <a:rPr lang="de-DE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</m:d>
                    </m:oMath>
                  </m:oMathPara>
                </a14:m>
                <a:endParaRPr lang="de-DE" sz="3200" dirty="0"/>
              </a:p>
            </p:txBody>
          </p:sp>
        </mc:Choice>
        <mc:Fallback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0046044B-886B-4ECF-99DC-5A8C58EB7D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914400" y="3270455"/>
                <a:ext cx="6096000" cy="93634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731658B6-5AB7-4EE1-86D0-A499127A7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275" y="1951036"/>
            <a:ext cx="10515600" cy="1078708"/>
          </a:xfrm>
        </p:spPr>
        <p:txBody>
          <a:bodyPr/>
          <a:lstStyle/>
          <a:p>
            <a:r>
              <a:rPr lang="de-DE" dirty="0"/>
              <a:t>Best </a:t>
            </a:r>
            <a:r>
              <a:rPr lang="de-DE" dirty="0" err="1"/>
              <a:t>probability</a:t>
            </a:r>
            <a:r>
              <a:rPr lang="de-DE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013131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28437E-3899-48D3-A0B2-521D94242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DC5FDD-B8E5-4472-ABA3-C6482901B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6740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D55A1E-406B-424C-BC5A-DD73D66AD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59A2277-545B-4756-A0C2-D6682AF36C7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de-DE" dirty="0"/>
                  <a:t>Designed </a:t>
                </a:r>
                <a:r>
                  <a:rPr lang="de-DE" dirty="0" err="1"/>
                  <a:t>by</a:t>
                </a:r>
                <a:r>
                  <a:rPr lang="de-DE" dirty="0"/>
                  <a:t> </a:t>
                </a:r>
                <a:r>
                  <a:rPr lang="de-DE" dirty="0" err="1"/>
                  <a:t>Lov</a:t>
                </a:r>
                <a:r>
                  <a:rPr lang="de-DE" dirty="0"/>
                  <a:t> Grover in 1996</a:t>
                </a:r>
              </a:p>
              <a:p>
                <a:r>
                  <a:rPr lang="de-DE" dirty="0" err="1"/>
                  <a:t>What</a:t>
                </a:r>
                <a:r>
                  <a:rPr lang="de-DE" dirty="0"/>
                  <a:t> </a:t>
                </a:r>
                <a:r>
                  <a:rPr lang="de-DE" dirty="0" err="1"/>
                  <a:t>does</a:t>
                </a:r>
                <a:r>
                  <a:rPr lang="de-DE" dirty="0"/>
                  <a:t> </a:t>
                </a:r>
                <a:r>
                  <a:rPr lang="de-DE" dirty="0" err="1"/>
                  <a:t>it</a:t>
                </a:r>
                <a:r>
                  <a:rPr lang="de-DE" dirty="0"/>
                  <a:t> </a:t>
                </a:r>
                <a:r>
                  <a:rPr lang="de-DE" dirty="0" err="1"/>
                  <a:t>solve</a:t>
                </a:r>
                <a:r>
                  <a:rPr lang="de-DE" dirty="0"/>
                  <a:t>? </a:t>
                </a:r>
                <a:r>
                  <a:rPr lang="de-DE" dirty="0">
                    <a:sym typeface="Wingdings" panose="05000000000000000000" pitchFamily="2" charset="2"/>
                  </a:rPr>
                  <a:t> The </a:t>
                </a:r>
                <a:r>
                  <a:rPr lang="de-DE" dirty="0" err="1">
                    <a:sym typeface="Wingdings" panose="05000000000000000000" pitchFamily="2" charset="2"/>
                  </a:rPr>
                  <a:t>problem</a:t>
                </a:r>
                <a:r>
                  <a:rPr lang="de-DE" dirty="0">
                    <a:sym typeface="Wingdings" panose="05000000000000000000" pitchFamily="2" charset="2"/>
                  </a:rPr>
                  <a:t> </a:t>
                </a:r>
                <a:r>
                  <a:rPr lang="de-DE" dirty="0" err="1">
                    <a:sym typeface="Wingdings" panose="05000000000000000000" pitchFamily="2" charset="2"/>
                  </a:rPr>
                  <a:t>of</a:t>
                </a:r>
                <a:r>
                  <a:rPr lang="de-DE" dirty="0">
                    <a:sym typeface="Wingdings" panose="05000000000000000000" pitchFamily="2" charset="2"/>
                  </a:rPr>
                  <a:t> </a:t>
                </a:r>
                <a:r>
                  <a:rPr lang="de-DE" dirty="0" err="1">
                    <a:sym typeface="Wingdings" panose="05000000000000000000" pitchFamily="2" charset="2"/>
                  </a:rPr>
                  <a:t>unstructured</a:t>
                </a:r>
                <a:r>
                  <a:rPr lang="de-DE" dirty="0">
                    <a:sym typeface="Wingdings" panose="05000000000000000000" pitchFamily="2" charset="2"/>
                  </a:rPr>
                  <a:t> </a:t>
                </a:r>
                <a:r>
                  <a:rPr lang="de-DE" dirty="0" err="1">
                    <a:sym typeface="Wingdings" panose="05000000000000000000" pitchFamily="2" charset="2"/>
                  </a:rPr>
                  <a:t>search</a:t>
                </a:r>
                <a:endParaRPr lang="de-DE" dirty="0">
                  <a:sym typeface="Wingdings" panose="05000000000000000000" pitchFamily="2" charset="2"/>
                </a:endParaRPr>
              </a:p>
              <a:p>
                <a:r>
                  <a:rPr lang="de-DE" dirty="0" err="1">
                    <a:sym typeface="Wingdings" panose="05000000000000000000" pitchFamily="2" charset="2"/>
                  </a:rPr>
                  <a:t>Caveat</a:t>
                </a:r>
                <a:r>
                  <a:rPr lang="de-DE" dirty="0">
                    <a:sym typeface="Wingdings" panose="05000000000000000000" pitchFamily="2" charset="2"/>
                  </a:rPr>
                  <a:t>: </a:t>
                </a:r>
                <a:r>
                  <a:rPr lang="de-DE" dirty="0" err="1">
                    <a:sym typeface="Wingdings" panose="05000000000000000000" pitchFamily="2" charset="2"/>
                  </a:rPr>
                  <a:t>Correct</a:t>
                </a:r>
                <a:r>
                  <a:rPr lang="de-DE" dirty="0">
                    <a:sym typeface="Wingdings" panose="05000000000000000000" pitchFamily="2" charset="2"/>
                  </a:rPr>
                  <a:t> </a:t>
                </a:r>
                <a:r>
                  <a:rPr lang="de-DE" dirty="0" err="1">
                    <a:sym typeface="Wingdings" panose="05000000000000000000" pitchFamily="2" charset="2"/>
                  </a:rPr>
                  <a:t>answer</a:t>
                </a:r>
                <a:r>
                  <a:rPr lang="de-DE" dirty="0">
                    <a:sym typeface="Wingdings" panose="05000000000000000000" pitchFamily="2" charset="2"/>
                  </a:rPr>
                  <a:t> </a:t>
                </a:r>
                <a:r>
                  <a:rPr lang="de-DE" dirty="0" err="1">
                    <a:sym typeface="Wingdings" panose="05000000000000000000" pitchFamily="2" charset="2"/>
                  </a:rPr>
                  <a:t>with</a:t>
                </a:r>
                <a:r>
                  <a:rPr lang="de-DE" dirty="0">
                    <a:sym typeface="Wingdings" panose="05000000000000000000" pitchFamily="2" charset="2"/>
                  </a:rPr>
                  <a:t> high </a:t>
                </a:r>
                <a:r>
                  <a:rPr lang="de-DE" dirty="0" err="1">
                    <a:sym typeface="Wingdings" panose="05000000000000000000" pitchFamily="2" charset="2"/>
                  </a:rPr>
                  <a:t>probability</a:t>
                </a:r>
                <a:endParaRPr lang="de-DE" dirty="0">
                  <a:sym typeface="Wingdings" panose="05000000000000000000" pitchFamily="2" charset="2"/>
                </a:endParaRPr>
              </a:p>
              <a:p>
                <a:pPr marL="0" indent="0">
                  <a:buNone/>
                </a:pPr>
                <a:endParaRPr lang="de-DE" dirty="0"/>
              </a:p>
              <a:p>
                <a:pPr marL="0" indent="0">
                  <a:buNone/>
                </a:pPr>
                <a:r>
                  <a:rPr lang="de-DE" dirty="0" err="1"/>
                  <a:t>Blackboxfunction</a:t>
                </a:r>
                <a:r>
                  <a:rPr lang="de-DE" dirty="0"/>
                  <a:t> 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/>
                  <a:t>:   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de-DE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l-GR" dirty="0" smtClean="0"/>
                      <m:t>ϵ</m:t>
                    </m:r>
                    <m:r>
                      <a:rPr lang="de-DE" b="0" i="1" dirty="0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begChr m:val="{"/>
                        <m:endChr m:val="}"/>
                        <m:ctrlPr>
                          <a:rPr lang="de-DE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 ,1, …</m:t>
                        </m:r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</m:oMath>
                </a14:m>
                <a:r>
                  <a:rPr lang="de-DE" b="0" dirty="0"/>
                  <a:t>, </a:t>
                </a:r>
                <a14:m>
                  <m:oMath xmlns:m="http://schemas.openxmlformats.org/officeDocument/2006/math">
                    <m:r>
                      <a:rPr lang="de-DE" b="0" i="0" smtClean="0">
                        <a:latin typeface="Cambria Math" panose="02040503050406030204" pitchFamily="18" charset="0"/>
                      </a:rPr>
                      <m:t>    </m:t>
                    </m:r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=2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de-DE" b="0" dirty="0"/>
              </a:p>
              <a:p>
                <a:pPr marL="0" indent="0">
                  <a:buNone/>
                </a:pPr>
                <a:endParaRPr lang="de-DE" b="0" dirty="0"/>
              </a:p>
              <a:p>
                <a:pPr marL="0" indent="0">
                  <a:buNone/>
                </a:pPr>
                <a:r>
                  <a:rPr lang="de-DE" dirty="0"/>
                  <a:t> 				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de-DE" b="0" dirty="0"/>
              </a:p>
              <a:p>
                <a:pPr marL="0" indent="0">
                  <a:buNone/>
                </a:pPr>
                <a:endParaRPr lang="de-DE" sz="6600" b="0" dirty="0"/>
              </a:p>
              <a:p>
                <a:pPr marL="0" indent="0">
                  <a:buNone/>
                </a:pPr>
                <a:r>
                  <a:rPr lang="de-DE" dirty="0"/>
                  <a:t>				</a:t>
                </a:r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59A2277-545B-4756-A0C2-D6682AF36C7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50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B2D6FDC6-9A2F-4C5B-8CAE-501B3912B9C1}"/>
                  </a:ext>
                </a:extLst>
              </p:cNvPr>
              <p:cNvSpPr txBox="1"/>
              <p:nvPr/>
            </p:nvSpPr>
            <p:spPr>
              <a:xfrm>
                <a:off x="5105400" y="3733800"/>
                <a:ext cx="9144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7200" b="0" i="1" smtClean="0">
                          <a:latin typeface="Cambria Math" panose="02040503050406030204" pitchFamily="18" charset="0"/>
                        </a:rPr>
                        <m:t>{</m:t>
                      </m:r>
                    </m:oMath>
                  </m:oMathPara>
                </a14:m>
                <a:endParaRPr lang="de-DE" sz="7200" dirty="0"/>
              </a:p>
            </p:txBody>
          </p:sp>
        </mc:Choice>
        <mc:Fallback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B2D6FDC6-9A2F-4C5B-8CAE-501B3912B9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05400" y="3733800"/>
                <a:ext cx="914400" cy="120032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F17542A3-EF6E-4709-9B2A-FCFD9A680796}"/>
                  </a:ext>
                </a:extLst>
              </p:cNvPr>
              <p:cNvSpPr txBox="1"/>
              <p:nvPr/>
            </p:nvSpPr>
            <p:spPr>
              <a:xfrm>
                <a:off x="5546139" y="3950970"/>
                <a:ext cx="168592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0,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m:rPr>
                          <m:nor/>
                        </m:rPr>
                        <a:rPr lang="de-DE" sz="24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2400" b="0" dirty="0" smtClean="0"/>
                        <m:t>≠</m:t>
                      </m:r>
                      <m:r>
                        <m:rPr>
                          <m:nor/>
                        </m:rPr>
                        <a:rPr lang="de-DE" sz="2400" b="0" i="0" dirty="0" smtClean="0"/>
                        <m:t>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∗</m:t>
                      </m:r>
                    </m:oMath>
                  </m:oMathPara>
                </a14:m>
                <a:endParaRPr lang="de-DE" sz="2400" b="0" dirty="0"/>
              </a:p>
              <a:p>
                <a:endParaRPr lang="de-DE" sz="2400" b="0" dirty="0"/>
              </a:p>
            </p:txBody>
          </p:sp>
        </mc:Choice>
        <mc:Fallback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F17542A3-EF6E-4709-9B2A-FCFD9A6807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6139" y="3950970"/>
                <a:ext cx="1685926" cy="83099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9DCE1873-8AEA-464D-9091-63DB7833DB62}"/>
                  </a:ext>
                </a:extLst>
              </p:cNvPr>
              <p:cNvSpPr txBox="1"/>
              <p:nvPr/>
            </p:nvSpPr>
            <p:spPr>
              <a:xfrm>
                <a:off x="5638800" y="4366469"/>
                <a:ext cx="1500604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1, 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∗</m:t>
                      </m:r>
                    </m:oMath>
                  </m:oMathPara>
                </a14:m>
                <a:endParaRPr lang="de-DE" sz="2400" b="0" dirty="0"/>
              </a:p>
              <a:p>
                <a:endParaRPr lang="de-DE" dirty="0"/>
              </a:p>
            </p:txBody>
          </p:sp>
        </mc:Choice>
        <mc:Fallback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9DCE1873-8AEA-464D-9091-63DB7833DB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8800" y="4366469"/>
                <a:ext cx="1500604" cy="73866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0319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081F91-8A66-40B4-83B0-63E0581CC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interact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database</a:t>
            </a:r>
            <a:r>
              <a:rPr lang="de-DE" dirty="0"/>
              <a:t>?</a:t>
            </a:r>
          </a:p>
        </p:txBody>
      </p:sp>
      <p:pic>
        <p:nvPicPr>
          <p:cNvPr id="5" name="Inhaltsplatzhalter 4" descr="Ein Bild, das Uhr, Tisch enthält.&#10;&#10;Automatisch generierte Beschreibung">
            <a:extLst>
              <a:ext uri="{FF2B5EF4-FFF2-40B4-BE49-F238E27FC236}">
                <a16:creationId xmlns:a16="http://schemas.microsoft.com/office/drawing/2014/main" id="{84D64287-F734-43F3-B4D8-3D4FAD565F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108" y="3779839"/>
            <a:ext cx="5979796" cy="1374666"/>
          </a:xfrm>
        </p:spPr>
      </p:pic>
      <p:pic>
        <p:nvPicPr>
          <p:cNvPr id="7" name="Grafik 6" descr="Ein Bild, das Tisch, Spiel, Uhr enthält.&#10;&#10;Automatisch generierte Beschreibung">
            <a:extLst>
              <a:ext uri="{FF2B5EF4-FFF2-40B4-BE49-F238E27FC236}">
                <a16:creationId xmlns:a16="http://schemas.microsoft.com/office/drawing/2014/main" id="{4D0214CC-90DE-42E8-AB0A-733CDA086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880" y="1690688"/>
            <a:ext cx="5540601" cy="153581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4A24042-70CF-4FBA-AB7F-982C7B833D0D}"/>
              </a:ext>
            </a:extLst>
          </p:cNvPr>
          <p:cNvSpPr txBox="1"/>
          <p:nvPr/>
        </p:nvSpPr>
        <p:spPr>
          <a:xfrm>
            <a:off x="1229360" y="1869440"/>
            <a:ext cx="37760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/>
              <a:t>Classical</a:t>
            </a:r>
            <a:r>
              <a:rPr lang="de-DE" sz="2800" dirty="0"/>
              <a:t>:</a:t>
            </a:r>
          </a:p>
          <a:p>
            <a:r>
              <a:rPr lang="de-DE" dirty="0"/>
              <a:t>Medium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:  Oracle </a:t>
            </a:r>
            <a:r>
              <a:rPr lang="de-DE" dirty="0" err="1"/>
              <a:t>function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ACA0884-1E31-49B4-BC0B-2F96042424EA}"/>
              </a:ext>
            </a:extLst>
          </p:cNvPr>
          <p:cNvSpPr txBox="1"/>
          <p:nvPr/>
        </p:nvSpPr>
        <p:spPr>
          <a:xfrm>
            <a:off x="1229360" y="3949682"/>
            <a:ext cx="36677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/>
              <a:t>Quantum:</a:t>
            </a:r>
          </a:p>
          <a:p>
            <a:r>
              <a:rPr lang="de-DE" sz="2800" dirty="0"/>
              <a:t> </a:t>
            </a:r>
            <a:r>
              <a:rPr lang="de-DE" dirty="0"/>
              <a:t>1:1 </a:t>
            </a:r>
            <a:r>
              <a:rPr lang="de-DE" dirty="0" err="1"/>
              <a:t>translation</a:t>
            </a:r>
            <a:r>
              <a:rPr lang="de-DE" dirty="0"/>
              <a:t>??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D3A5141-EBFD-4F80-AA7B-AB0D970FF121}"/>
              </a:ext>
            </a:extLst>
          </p:cNvPr>
          <p:cNvSpPr txBox="1"/>
          <p:nvPr/>
        </p:nvSpPr>
        <p:spPr>
          <a:xfrm>
            <a:off x="3063240" y="5075816"/>
            <a:ext cx="2976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dirty="0">
                <a:sym typeface="Wingdings" panose="05000000000000000000" pitchFamily="2" charset="2"/>
              </a:rPr>
              <a:t> </a:t>
            </a:r>
            <a:r>
              <a:rPr lang="de-DE" sz="4800" dirty="0"/>
              <a:t>NO!</a:t>
            </a:r>
          </a:p>
        </p:txBody>
      </p:sp>
    </p:spTree>
    <p:extLst>
      <p:ext uri="{BB962C8B-B14F-4D97-AF65-F5344CB8AC3E}">
        <p14:creationId xmlns:p14="http://schemas.microsoft.com/office/powerpoint/2010/main" val="290175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953D1A-979A-4180-8FF3-7269A1F9C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correct</a:t>
            </a:r>
            <a:r>
              <a:rPr lang="de-DE" dirty="0"/>
              <a:t> </a:t>
            </a:r>
            <a:r>
              <a:rPr lang="de-DE" dirty="0" err="1"/>
              <a:t>oracle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:</a:t>
            </a:r>
          </a:p>
        </p:txBody>
      </p:sp>
      <p:pic>
        <p:nvPicPr>
          <p:cNvPr id="5" name="Inhaltsplatzhalter 4" descr="Ein Bild, das Uhr, Tisch enthält.&#10;&#10;Automatisch generierte Beschreibung">
            <a:extLst>
              <a:ext uri="{FF2B5EF4-FFF2-40B4-BE49-F238E27FC236}">
                <a16:creationId xmlns:a16="http://schemas.microsoft.com/office/drawing/2014/main" id="{6DAC1B0B-3FD5-4031-91DE-5CD197F730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105" y="2103437"/>
            <a:ext cx="6787797" cy="1325563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B852CC9-CC69-4D5A-8AF3-893A910BEE2D}"/>
              </a:ext>
            </a:extLst>
          </p:cNvPr>
          <p:cNvSpPr txBox="1"/>
          <p:nvPr/>
        </p:nvSpPr>
        <p:spPr>
          <a:xfrm>
            <a:off x="2966720" y="4057412"/>
            <a:ext cx="70002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sym typeface="Wingdings" panose="05000000000000000000" pitchFamily="2" charset="2"/>
              </a:rPr>
              <a:t> </a:t>
            </a:r>
            <a:r>
              <a:rPr lang="de-DE" sz="4000" dirty="0" err="1"/>
              <a:t>Unitary</a:t>
            </a:r>
            <a:r>
              <a:rPr lang="de-DE" sz="4000" dirty="0"/>
              <a:t> and reversible</a:t>
            </a:r>
          </a:p>
        </p:txBody>
      </p:sp>
    </p:spTree>
    <p:extLst>
      <p:ext uri="{BB962C8B-B14F-4D97-AF65-F5344CB8AC3E}">
        <p14:creationId xmlns:p14="http://schemas.microsoft.com/office/powerpoint/2010/main" val="2677356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301BB5-C90D-4A08-AA86-671118516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Algorithm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ED94B8-5604-43BF-9712-A4D37C745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4000" dirty="0"/>
              <a:t>Initialize all n </a:t>
            </a:r>
            <a:r>
              <a:rPr lang="de-DE" sz="4000" dirty="0" err="1"/>
              <a:t>qubits</a:t>
            </a:r>
            <a:r>
              <a:rPr lang="de-DE" sz="4000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4000" dirty="0"/>
              <a:t>Transform </a:t>
            </a:r>
            <a:r>
              <a:rPr lang="de-DE" sz="4000" dirty="0" err="1"/>
              <a:t>to</a:t>
            </a:r>
            <a:r>
              <a:rPr lang="de-DE" sz="4000" dirty="0"/>
              <a:t> uniform </a:t>
            </a:r>
            <a:r>
              <a:rPr lang="de-DE" sz="4000" dirty="0" err="1"/>
              <a:t>superposition</a:t>
            </a:r>
            <a:endParaRPr lang="de-DE" sz="4000" dirty="0"/>
          </a:p>
          <a:p>
            <a:pPr marL="514350" indent="-514350">
              <a:buFont typeface="+mj-lt"/>
              <a:buAutoNum type="arabicPeriod"/>
            </a:pPr>
            <a:r>
              <a:rPr lang="de-DE" sz="4000" dirty="0"/>
              <a:t>Query </a:t>
            </a:r>
            <a:r>
              <a:rPr lang="de-DE" sz="4000" dirty="0" err="1"/>
              <a:t>the</a:t>
            </a:r>
            <a:r>
              <a:rPr lang="de-DE" sz="4000" dirty="0"/>
              <a:t> </a:t>
            </a:r>
            <a:r>
              <a:rPr lang="de-DE" sz="4000" dirty="0" err="1"/>
              <a:t>state</a:t>
            </a:r>
            <a:r>
              <a:rPr lang="de-DE" sz="4000" dirty="0"/>
              <a:t> (Oracle)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4000" dirty="0" err="1"/>
              <a:t>Increase</a:t>
            </a:r>
            <a:r>
              <a:rPr lang="de-DE" sz="4000" dirty="0"/>
              <a:t> </a:t>
            </a:r>
            <a:r>
              <a:rPr lang="de-DE" sz="4000" dirty="0" err="1"/>
              <a:t>amplitude</a:t>
            </a:r>
            <a:r>
              <a:rPr lang="de-DE" sz="4000" dirty="0"/>
              <a:t> </a:t>
            </a:r>
            <a:r>
              <a:rPr lang="de-DE" sz="4000" dirty="0" err="1"/>
              <a:t>of</a:t>
            </a:r>
            <a:r>
              <a:rPr lang="de-DE" sz="4000" dirty="0"/>
              <a:t> x* (Grover </a:t>
            </a:r>
            <a:r>
              <a:rPr lang="de-DE" sz="4000" dirty="0" err="1"/>
              <a:t>diffusion</a:t>
            </a:r>
            <a:r>
              <a:rPr lang="de-DE" sz="4000" dirty="0"/>
              <a:t> </a:t>
            </a:r>
            <a:r>
              <a:rPr lang="de-DE" sz="4000" dirty="0" err="1"/>
              <a:t>operator</a:t>
            </a:r>
            <a:r>
              <a:rPr lang="de-DE" sz="4000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4000" dirty="0"/>
              <a:t>Repeat (Grover </a:t>
            </a:r>
            <a:r>
              <a:rPr lang="de-DE" sz="4000" dirty="0" err="1"/>
              <a:t>Step</a:t>
            </a:r>
            <a:r>
              <a:rPr lang="de-DE" sz="4000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4000" dirty="0" err="1"/>
              <a:t>Measure</a:t>
            </a:r>
            <a:r>
              <a:rPr lang="de-DE" sz="4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19566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9B96D5-89BE-4ABE-988E-BFBC51897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Uniform </a:t>
            </a:r>
            <a:r>
              <a:rPr lang="de-DE" dirty="0" err="1"/>
              <a:t>superposition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E73B4B-7311-4E3D-B862-1688BAB50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			</a:t>
            </a:r>
            <a:r>
              <a:rPr lang="de-DE" dirty="0" err="1"/>
              <a:t>Apply</a:t>
            </a:r>
            <a:r>
              <a:rPr lang="de-DE" dirty="0"/>
              <a:t> </a:t>
            </a:r>
            <a:r>
              <a:rPr lang="de-DE" dirty="0" err="1"/>
              <a:t>Hadamard</a:t>
            </a:r>
            <a:r>
              <a:rPr lang="de-DE" dirty="0"/>
              <a:t> </a:t>
            </a:r>
            <a:r>
              <a:rPr lang="de-DE" dirty="0" err="1"/>
              <a:t>gate</a:t>
            </a:r>
            <a:r>
              <a:rPr lang="de-DE" dirty="0"/>
              <a:t> and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oracle</a:t>
            </a:r>
            <a:r>
              <a:rPr lang="de-DE" dirty="0"/>
              <a:t>!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B1AAEF3-2479-469A-826B-C5D74406C5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878" y="2673667"/>
            <a:ext cx="8039392" cy="285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306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ECCCCF-29A1-4A7C-A9E2-DECD489B3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</a:t>
            </a:r>
            <a:r>
              <a:rPr lang="de-DE" dirty="0" err="1"/>
              <a:t>step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2BCB2DF-0994-4A65-B412-F23048555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8683" y="1825718"/>
            <a:ext cx="3132319" cy="2800528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A0B7BDB-0DB4-4A7F-9C5C-80E4AE4C21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439" y="2075889"/>
            <a:ext cx="3520924" cy="311884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B933E4A-2973-486C-AAD3-9E4E40BC12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57" y="2075889"/>
            <a:ext cx="3689362" cy="251572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17BB462-CEE5-4F42-9C25-2C13EED30335}"/>
              </a:ext>
            </a:extLst>
          </p:cNvPr>
          <p:cNvSpPr txBox="1"/>
          <p:nvPr/>
        </p:nvSpPr>
        <p:spPr>
          <a:xfrm>
            <a:off x="3881119" y="2939370"/>
            <a:ext cx="5725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ym typeface="Wingdings" panose="05000000000000000000" pitchFamily="2" charset="2"/>
              </a:rPr>
              <a:t></a:t>
            </a:r>
            <a:endParaRPr lang="de-DE" sz="28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DB316D0-5236-46C6-B164-5C83A3D7AF10}"/>
              </a:ext>
            </a:extLst>
          </p:cNvPr>
          <p:cNvSpPr txBox="1"/>
          <p:nvPr/>
        </p:nvSpPr>
        <p:spPr>
          <a:xfrm>
            <a:off x="7856462" y="2933595"/>
            <a:ext cx="3224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>
                <a:sym typeface="Wingdings" panose="05000000000000000000" pitchFamily="2" charset="2"/>
              </a:rPr>
              <a:t></a:t>
            </a:r>
            <a:endParaRPr lang="de-DE" sz="32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A51AB0CA-3CBC-455B-BB10-EEE7D14A789E}"/>
              </a:ext>
            </a:extLst>
          </p:cNvPr>
          <p:cNvSpPr txBox="1"/>
          <p:nvPr/>
        </p:nvSpPr>
        <p:spPr>
          <a:xfrm>
            <a:off x="779138" y="5194732"/>
            <a:ext cx="25146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  <a:p>
            <a:r>
              <a:rPr lang="de-DE" sz="3200" dirty="0"/>
              <a:t>Superposition</a:t>
            </a:r>
            <a:r>
              <a:rPr lang="de-DE" dirty="0"/>
              <a:t>		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B0613CD-0B62-4BDC-8BD1-13B672FF34D8}"/>
              </a:ext>
            </a:extLst>
          </p:cNvPr>
          <p:cNvSpPr txBox="1"/>
          <p:nvPr/>
        </p:nvSpPr>
        <p:spPr>
          <a:xfrm>
            <a:off x="5664284" y="5417870"/>
            <a:ext cx="2514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Oracle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DFCEC67-EB76-450E-9638-4AC4D5534470}"/>
              </a:ext>
            </a:extLst>
          </p:cNvPr>
          <p:cNvSpPr txBox="1"/>
          <p:nvPr/>
        </p:nvSpPr>
        <p:spPr>
          <a:xfrm>
            <a:off x="9292130" y="5417869"/>
            <a:ext cx="2514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Diffusor</a:t>
            </a:r>
          </a:p>
        </p:txBody>
      </p:sp>
    </p:spTree>
    <p:extLst>
      <p:ext uri="{BB962C8B-B14F-4D97-AF65-F5344CB8AC3E}">
        <p14:creationId xmlns:p14="http://schemas.microsoft.com/office/powerpoint/2010/main" val="581235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E6F593C-83FC-48C0-8055-66679566D2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80" y="2443321"/>
            <a:ext cx="10896914" cy="3390424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59F5694-F52E-433D-8B53-CD3F456BF93E}"/>
              </a:ext>
            </a:extLst>
          </p:cNvPr>
          <p:cNvSpPr txBox="1"/>
          <p:nvPr/>
        </p:nvSpPr>
        <p:spPr>
          <a:xfrm>
            <a:off x="962025" y="350282"/>
            <a:ext cx="85534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/>
              <a:t>Grover Diffusion Operator</a:t>
            </a:r>
            <a:r>
              <a:rPr lang="de-DE" dirty="0"/>
              <a:t>: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B778247-FC8E-4B85-8614-BC2A52E51229}"/>
              </a:ext>
            </a:extLst>
          </p:cNvPr>
          <p:cNvSpPr txBox="1"/>
          <p:nvPr/>
        </p:nvSpPr>
        <p:spPr>
          <a:xfrm>
            <a:off x="1200150" y="1219200"/>
            <a:ext cx="100107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/>
              <a:t>Inverts x* </a:t>
            </a:r>
            <a:r>
              <a:rPr lang="de-DE" sz="3200" dirty="0" err="1"/>
              <a:t>around</a:t>
            </a:r>
            <a:r>
              <a:rPr lang="de-DE" sz="3200" dirty="0"/>
              <a:t> </a:t>
            </a:r>
            <a:r>
              <a:rPr lang="de-DE" sz="3200" dirty="0" err="1"/>
              <a:t>the</a:t>
            </a:r>
            <a:r>
              <a:rPr lang="de-DE" sz="3200" dirty="0"/>
              <a:t> </a:t>
            </a:r>
            <a:r>
              <a:rPr lang="de-DE" sz="3200" dirty="0" err="1"/>
              <a:t>average</a:t>
            </a:r>
            <a:endParaRPr lang="de-DE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 err="1"/>
              <a:t>Result</a:t>
            </a:r>
            <a:r>
              <a:rPr lang="de-DE" sz="3200" dirty="0"/>
              <a:t>: x* </a:t>
            </a:r>
            <a:r>
              <a:rPr lang="de-DE" sz="3200" dirty="0" err="1"/>
              <a:t>amplitude</a:t>
            </a:r>
            <a:r>
              <a:rPr lang="de-DE" sz="3200" dirty="0"/>
              <a:t> </a:t>
            </a:r>
            <a:r>
              <a:rPr lang="de-DE" sz="3200" dirty="0" err="1"/>
              <a:t>increases</a:t>
            </a:r>
            <a:r>
              <a:rPr lang="de-DE" sz="3200" dirty="0"/>
              <a:t>, </a:t>
            </a:r>
            <a:r>
              <a:rPr lang="de-DE" sz="3200" dirty="0" err="1"/>
              <a:t>others</a:t>
            </a:r>
            <a:r>
              <a:rPr lang="de-DE" sz="3200" dirty="0"/>
              <a:t> </a:t>
            </a:r>
            <a:r>
              <a:rPr lang="de-DE" sz="3200" dirty="0" err="1"/>
              <a:t>decrease</a:t>
            </a:r>
            <a:endParaRPr lang="de-DE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1578910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</Words>
  <Application>Microsoft Office PowerPoint</Application>
  <PresentationFormat>Breitbild</PresentationFormat>
  <Paragraphs>47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</vt:lpstr>
      <vt:lpstr>Grover Search Algorithm</vt:lpstr>
      <vt:lpstr>Overview</vt:lpstr>
      <vt:lpstr>Introduction</vt:lpstr>
      <vt:lpstr>How to interact with our database?</vt:lpstr>
      <vt:lpstr>One correct oracle function:</vt:lpstr>
      <vt:lpstr>The Algorithm</vt:lpstr>
      <vt:lpstr>Uniform superposition</vt:lpstr>
      <vt:lpstr>Next step</vt:lpstr>
      <vt:lpstr>PowerPoint-Präsentation</vt:lpstr>
      <vt:lpstr>Repeat: Grover step!</vt:lpstr>
      <vt:lpstr>Full Algorithm:</vt:lpstr>
      <vt:lpstr>How many steps?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Grover Search Algorithm</dc:title>
  <dc:creator>Maximilian Müller</dc:creator>
  <cp:lastModifiedBy>Maximilian Müller</cp:lastModifiedBy>
  <cp:revision>5</cp:revision>
  <dcterms:created xsi:type="dcterms:W3CDTF">2020-09-24T14:36:03Z</dcterms:created>
  <dcterms:modified xsi:type="dcterms:W3CDTF">2020-09-24T16:31:09Z</dcterms:modified>
</cp:coreProperties>
</file>

<file path=docProps/thumbnail.jpeg>
</file>